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67DAA-586C-44B4-B916-444217619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68CEBD-4049-4C82-A9C4-6C01FF60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45AA0-9B58-4CCE-AE61-F4C60E4F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9EB4AB-E82A-475B-A8E8-6AAA499E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420096-CAE6-4FE0-BBED-F6AE966F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436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08832-176A-4433-BCB7-1544FE42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C9D5C5-237E-404D-A9B9-129399AE1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B4850F-B14D-405A-949D-9D89B0BC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58B8E5-64B9-480D-B475-D9B0064D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21082D-D8D9-401D-9FB2-9739B33C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105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815F00-65F1-40D6-8027-3E2F46D57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F2E311-7352-494D-B3D9-B61C66BA1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A2D393-F7E1-4A96-8537-7F8ECAF4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A7CBC0-7F93-47FA-B75C-E5A4B3D6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0DBAC-CE74-41F6-9793-F76DA196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086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0B889-8C0B-40FD-8413-2E4D41C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8F426B-434C-4EEF-9B5B-22ACC3EC6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0A5BBB-DF37-489A-8025-5EEF1C5B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5917C-E89E-42BD-AE90-3F0EE188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AC45B6-2128-4DE7-8D40-16E5DD1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132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E6E08-06DD-4D47-BDE8-931111C1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BC86AB-3DCB-4DAB-8B99-E0E325BF5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0ACFE-9FF9-4731-B719-42AF39E9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579327-6D79-4938-818F-5D61FC5F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B1F71-6515-429E-A7AE-6BA91C0D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139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42827-4774-48CF-AC63-A0C0F8B8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091555-4C40-427C-BD03-DBE880813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A10BC0-EB1F-4293-BFF5-A965EEC7C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1DEC24-7959-401A-8209-D81A959E7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790CE2-019B-4841-AFD3-19F0C676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FD5C9A-6A6A-4516-BDFC-F405DAB0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211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8EBE6-BADD-4AB3-AD8B-B9BC98E9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42E50E-ED1D-45C5-9A3F-A9F63708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985415-70A4-48B2-8C25-C455E14BE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E0953E-EE43-42B1-B38B-A6F49419B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3B910A-82D3-4399-BBC0-4A082FEF0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BF91A9-74BB-4E13-A81E-419FFFF8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577A22-C476-4DD3-9341-2CB42ED6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46BAF7-F3EB-4005-A261-7EAF4808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325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9774D-A73B-474A-BEF0-AD9B165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06AF5F-9EF6-4BF7-8DF7-4DEFE04A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0C018-23A9-42B0-ACD5-9073AC3B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84D298-B06F-45D5-B1AD-8BAB497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307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52FD49-1FE3-47B1-9563-E9EE2256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D8DDF3-FC74-4AD0-9061-E8129B6F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328FC0-767A-4F7B-B1BA-6ECB719E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20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6E9CA-5A68-44A0-B6C3-10E78109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687339-6D33-4073-8FAB-5DD9213BF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37E044-3AA4-4ECF-8D6E-5232AB506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50368C-DE83-4AB6-A873-0931B91F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3C7A60-FC5C-464B-A3F2-210E5509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708A24-585E-4783-9F7C-3FB40797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502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F15E0-465D-4D01-9D06-0FCC02FC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45B1C8-DC76-4321-9333-415357CB2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6BCA5D-74E0-4193-BFFC-232541FD1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73D0CB-BBA1-463C-8E34-1B81BF6D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4B93DD-3441-4FBD-AD37-11DC634DE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A603D7-BA21-4497-9AB8-39B86A71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115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B992E2-FB1F-4FDC-8F1B-E38C3296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F25B7E-FE32-455D-8F90-C52966686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0BFD62-D470-4839-B56B-48850C80A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12C6E-090D-49A1-AEE9-7621EBA7BE7F}" type="datetimeFigureOut">
              <a:rPr lang="es-PE" smtClean="0"/>
              <a:t>28/08/2019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A88D27-577B-4F5B-BAA5-F2728CAEB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B815C5-36DE-4AE2-A83D-ACDC39C60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D6E9-2EE9-4363-BB88-12036FD7E9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0170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5DD9F-601A-4672-ACD4-6530032EB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 err="1"/>
              <a:t>Flask</a:t>
            </a:r>
            <a:r>
              <a:rPr lang="es-US" dirty="0"/>
              <a:t> 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2AEDC9-9D9B-49B3-ABEF-659CE9358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US" dirty="0"/>
              <a:t>Batería de Ejercicios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94249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359E-8DA4-4531-8320-DED1DD45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37851"/>
            <a:ext cx="10515600" cy="1325563"/>
          </a:xfrm>
        </p:spPr>
        <p:txBody>
          <a:bodyPr>
            <a:normAutofit/>
          </a:bodyPr>
          <a:lstStyle/>
          <a:p>
            <a:r>
              <a:rPr lang="es-US" sz="3200" b="1" dirty="0">
                <a:solidFill>
                  <a:srgbClr val="FF0000"/>
                </a:solidFill>
              </a:rPr>
              <a:t>Ejemplo04</a:t>
            </a:r>
            <a:r>
              <a:rPr lang="es-US" sz="3200" dirty="0"/>
              <a:t> – Formularios con </a:t>
            </a:r>
            <a:r>
              <a:rPr lang="es-US" sz="3200" dirty="0" err="1"/>
              <a:t>get</a:t>
            </a:r>
            <a:r>
              <a:rPr lang="es-US" sz="3200" dirty="0"/>
              <a:t> y post y </a:t>
            </a:r>
            <a:r>
              <a:rPr lang="es-US" sz="3200" dirty="0" err="1"/>
              <a:t>boostratp</a:t>
            </a:r>
            <a:endParaRPr lang="es-PE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A8C921-12F7-40E5-B30C-FFAA913BF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9" t="2447" r="46056" b="43363"/>
          <a:stretch/>
        </p:blipFill>
        <p:spPr>
          <a:xfrm>
            <a:off x="2228674" y="1057014"/>
            <a:ext cx="6537821" cy="56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9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C6D70F5-BFBC-4E2B-88E8-00730BA1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15" y="751837"/>
            <a:ext cx="2827789" cy="750611"/>
          </a:xfrm>
        </p:spPr>
        <p:txBody>
          <a:bodyPr>
            <a:normAutofit fontScale="90000"/>
          </a:bodyPr>
          <a:lstStyle/>
          <a:p>
            <a:r>
              <a:rPr lang="es-US" sz="1800" dirty="0"/>
              <a:t>Plantilla </a:t>
            </a:r>
            <a:r>
              <a:rPr lang="es-US" sz="1800" dirty="0" err="1"/>
              <a:t>templates</a:t>
            </a:r>
            <a:r>
              <a:rPr lang="es-US" sz="1800" dirty="0"/>
              <a:t>/form_with_static.html</a:t>
            </a:r>
            <a:endParaRPr lang="es-PE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32979D-8CA4-495A-99B9-E9AAFE059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5" t="8196" r="18463" b="8502"/>
          <a:stretch/>
        </p:blipFill>
        <p:spPr>
          <a:xfrm>
            <a:off x="3268928" y="75503"/>
            <a:ext cx="8830882" cy="66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5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C6D70F5-BFBC-4E2B-88E8-00730BA1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4" y="465792"/>
            <a:ext cx="5786306" cy="750611"/>
          </a:xfrm>
        </p:spPr>
        <p:txBody>
          <a:bodyPr>
            <a:normAutofit/>
          </a:bodyPr>
          <a:lstStyle/>
          <a:p>
            <a:r>
              <a:rPr lang="es-US" sz="2400" b="1" dirty="0"/>
              <a:t>Plantilla </a:t>
            </a:r>
            <a:r>
              <a:rPr lang="es-US" sz="2400" b="1" dirty="0" err="1"/>
              <a:t>templates</a:t>
            </a:r>
            <a:r>
              <a:rPr lang="es-US" sz="2400" b="1" dirty="0"/>
              <a:t>/basic_form_result.html</a:t>
            </a:r>
            <a:endParaRPr lang="es-PE" sz="2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197F7C6-2470-4BB0-B50F-BD86CA3D7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1" r="42064" b="56330"/>
          <a:stretch/>
        </p:blipFill>
        <p:spPr>
          <a:xfrm>
            <a:off x="1744909" y="1216403"/>
            <a:ext cx="8531605" cy="52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6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359E-8DA4-4531-8320-DED1DD45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37851"/>
            <a:ext cx="10515600" cy="1325563"/>
          </a:xfrm>
        </p:spPr>
        <p:txBody>
          <a:bodyPr>
            <a:normAutofit/>
          </a:bodyPr>
          <a:lstStyle/>
          <a:p>
            <a:r>
              <a:rPr lang="es-US" sz="3200" b="1" dirty="0">
                <a:solidFill>
                  <a:srgbClr val="FF0000"/>
                </a:solidFill>
              </a:rPr>
              <a:t>Ejemplo05</a:t>
            </a:r>
            <a:r>
              <a:rPr lang="es-US" sz="3200" dirty="0"/>
              <a:t> – Insertar Registros a una tabla SQLITE</a:t>
            </a:r>
            <a:endParaRPr lang="es-PE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8BFEEE-BB9F-4E33-9FAA-5193C2B3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2" r="27751" b="34679"/>
          <a:stretch/>
        </p:blipFill>
        <p:spPr>
          <a:xfrm>
            <a:off x="1744908" y="1031846"/>
            <a:ext cx="8372215" cy="57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F792B-A321-48F1-B6F0-072B1FBE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Config.py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AB00DE-221A-4A7E-A1A6-A97B899C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2015"/>
          </a:xfrm>
        </p:spPr>
        <p:txBody>
          <a:bodyPr/>
          <a:lstStyle/>
          <a:p>
            <a:r>
              <a:rPr lang="es-PE" dirty="0"/>
              <a:t>DATABASE_NAME = '</a:t>
            </a:r>
            <a:r>
              <a:rPr lang="es-PE" dirty="0" err="1"/>
              <a:t>library.db</a:t>
            </a:r>
            <a:r>
              <a:rPr lang="es-PE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043239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C6D70F5-BFBC-4E2B-88E8-00730BA1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4" y="74862"/>
            <a:ext cx="5786306" cy="750611"/>
          </a:xfrm>
        </p:spPr>
        <p:txBody>
          <a:bodyPr>
            <a:normAutofit/>
          </a:bodyPr>
          <a:lstStyle/>
          <a:p>
            <a:r>
              <a:rPr lang="es-US" sz="2400" b="1" dirty="0"/>
              <a:t>Plantilla </a:t>
            </a:r>
            <a:r>
              <a:rPr lang="es-US" sz="2400" b="1" dirty="0" err="1"/>
              <a:t>templates</a:t>
            </a:r>
            <a:r>
              <a:rPr lang="es-US" sz="2400" b="1" dirty="0"/>
              <a:t>/child_template_form.html</a:t>
            </a:r>
            <a:endParaRPr lang="es-PE" sz="2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A7075F-8C67-443C-952E-FB86C5684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0" t="6116" r="19496" b="16942"/>
          <a:stretch/>
        </p:blipFill>
        <p:spPr>
          <a:xfrm>
            <a:off x="1686187" y="721454"/>
            <a:ext cx="8615494" cy="60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5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C6D70F5-BFBC-4E2B-88E8-00730BA1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4" y="74862"/>
            <a:ext cx="5786306" cy="750611"/>
          </a:xfrm>
        </p:spPr>
        <p:txBody>
          <a:bodyPr>
            <a:normAutofit/>
          </a:bodyPr>
          <a:lstStyle/>
          <a:p>
            <a:r>
              <a:rPr lang="es-US" sz="2400" b="1" dirty="0"/>
              <a:t>Plantilla </a:t>
            </a:r>
            <a:r>
              <a:rPr lang="es-US" sz="2400" b="1" dirty="0" err="1"/>
              <a:t>templates</a:t>
            </a:r>
            <a:r>
              <a:rPr lang="es-US" sz="2400" b="1" dirty="0"/>
              <a:t>/base.html</a:t>
            </a:r>
            <a:endParaRPr lang="es-PE" sz="2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B13074-2128-4CDC-8880-3B6FF3EB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7" r="24312" b="66850"/>
          <a:stretch/>
        </p:blipFill>
        <p:spPr>
          <a:xfrm>
            <a:off x="977864" y="825473"/>
            <a:ext cx="10236272" cy="33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39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359E-8DA4-4531-8320-DED1DD45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37851"/>
            <a:ext cx="10515600" cy="1325563"/>
          </a:xfrm>
        </p:spPr>
        <p:txBody>
          <a:bodyPr>
            <a:normAutofit/>
          </a:bodyPr>
          <a:lstStyle/>
          <a:p>
            <a:r>
              <a:rPr lang="es-US" sz="3200" b="1" dirty="0">
                <a:solidFill>
                  <a:srgbClr val="FF0000"/>
                </a:solidFill>
              </a:rPr>
              <a:t>Ejemplo06</a:t>
            </a:r>
            <a:r>
              <a:rPr lang="es-US" sz="3200" dirty="0"/>
              <a:t> – Recuperar Registros a una tabla SQLITE</a:t>
            </a:r>
            <a:endParaRPr lang="es-PE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80D119-1538-49A8-B80A-2B553C8FF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4" r="38485" b="53272"/>
          <a:stretch/>
        </p:blipFill>
        <p:spPr>
          <a:xfrm>
            <a:off x="1384182" y="1132514"/>
            <a:ext cx="8959444" cy="552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0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C6D70F5-BFBC-4E2B-88E8-00730BA1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4" y="410422"/>
            <a:ext cx="5786306" cy="750611"/>
          </a:xfrm>
        </p:spPr>
        <p:txBody>
          <a:bodyPr>
            <a:normAutofit/>
          </a:bodyPr>
          <a:lstStyle/>
          <a:p>
            <a:r>
              <a:rPr lang="es-US" sz="2400" b="1" dirty="0"/>
              <a:t>Plantilla </a:t>
            </a:r>
            <a:r>
              <a:rPr lang="es-US" sz="2400" b="1" dirty="0" err="1"/>
              <a:t>templates</a:t>
            </a:r>
            <a:r>
              <a:rPr lang="es-US" sz="2400" b="1" dirty="0"/>
              <a:t>/authorsbd.html</a:t>
            </a:r>
            <a:endParaRPr lang="es-PE" sz="2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0522C4-2AC9-4D31-B73D-BEFB3A8D2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3" r="43028" b="70153"/>
          <a:stretch/>
        </p:blipFill>
        <p:spPr>
          <a:xfrm>
            <a:off x="1098958" y="1090568"/>
            <a:ext cx="10279398" cy="44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79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359E-8DA4-4531-8320-DED1DD45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37851"/>
            <a:ext cx="11267114" cy="1325563"/>
          </a:xfrm>
        </p:spPr>
        <p:txBody>
          <a:bodyPr>
            <a:normAutofit/>
          </a:bodyPr>
          <a:lstStyle/>
          <a:p>
            <a:r>
              <a:rPr lang="es-US" sz="3200" b="1" dirty="0">
                <a:solidFill>
                  <a:srgbClr val="FF0000"/>
                </a:solidFill>
              </a:rPr>
              <a:t>Ejemplo06</a:t>
            </a:r>
            <a:r>
              <a:rPr lang="es-US" sz="3200" dirty="0"/>
              <a:t> – Recuperar Registros a una tabla SQLITE con plantilla</a:t>
            </a:r>
            <a:endParaRPr lang="es-PE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168139-12B1-4266-9286-2ABDD378E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2" r="37592" b="45811"/>
          <a:stretch/>
        </p:blipFill>
        <p:spPr>
          <a:xfrm>
            <a:off x="1728132" y="1057013"/>
            <a:ext cx="7885651" cy="545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8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B7EE0-CFC7-4040-9886-EF2FB26F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Diferencia entre GET y POST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B395AE-7F82-4166-9877-E3FAFD67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7925" cy="4351338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El concepto GET es obtener información del servidor. Traer datos que están almacenadas en el servidor, ya sea una base de datos o archivo al cliente. Independientemente de que para eso tengamos que enviar (</a:t>
            </a:r>
            <a:r>
              <a:rPr lang="es-MX" dirty="0" err="1"/>
              <a:t>request</a:t>
            </a:r>
            <a:r>
              <a:rPr lang="es-MX" dirty="0"/>
              <a:t>) algún dato que será procesado para luego devolver la respuesta (response) que esperarnos, un ejemplo sería recibir un identificador para obtener un artículo de la base de datos.</a:t>
            </a:r>
          </a:p>
          <a:p>
            <a:endParaRPr lang="es-MX" dirty="0"/>
          </a:p>
          <a:p>
            <a:r>
              <a:rPr lang="es-MX" dirty="0"/>
              <a:t>El concepto POST en cambio es enviar información desde el cliente </a:t>
            </a:r>
            <a:r>
              <a:rPr lang="es-MX" dirty="0" err="1"/>
              <a:t>paraa</a:t>
            </a:r>
            <a:r>
              <a:rPr lang="es-MX" dirty="0"/>
              <a:t> que sea procesada y actualice o agregue información en el servidor, como sería la carga o actualización en si de un artículo. Cuando enviamos (</a:t>
            </a:r>
            <a:r>
              <a:rPr lang="es-MX" dirty="0" err="1"/>
              <a:t>request</a:t>
            </a:r>
            <a:r>
              <a:rPr lang="es-MX" dirty="0"/>
              <a:t>) datos a través de un formulario, estos son procesados y luego a través de una redirección, ejemplo devolvemos (response) alguna página con información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7CC1A7-3EC9-4765-9F4C-6E3F9D25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0904"/>
            <a:ext cx="4512622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C6D70F5-BFBC-4E2B-88E8-00730BA1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4" y="410422"/>
            <a:ext cx="8783972" cy="750611"/>
          </a:xfrm>
        </p:spPr>
        <p:txBody>
          <a:bodyPr>
            <a:normAutofit/>
          </a:bodyPr>
          <a:lstStyle/>
          <a:p>
            <a:r>
              <a:rPr lang="es-US" sz="2400" b="1" dirty="0"/>
              <a:t>Plantilla </a:t>
            </a:r>
            <a:r>
              <a:rPr lang="es-US" sz="2400" b="1" dirty="0" err="1"/>
              <a:t>templates</a:t>
            </a:r>
            <a:r>
              <a:rPr lang="es-US" sz="2400" b="1" dirty="0"/>
              <a:t>/authors_template_engine.html</a:t>
            </a:r>
            <a:endParaRPr lang="es-PE" sz="2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95A34A3-9B3B-4F13-BF69-272F76AF6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4" r="45780" b="68563"/>
          <a:stretch/>
        </p:blipFill>
        <p:spPr>
          <a:xfrm>
            <a:off x="822121" y="1264640"/>
            <a:ext cx="10180545" cy="49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6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359E-8DA4-4531-8320-DED1DD45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37851"/>
            <a:ext cx="11267114" cy="1325563"/>
          </a:xfrm>
        </p:spPr>
        <p:txBody>
          <a:bodyPr>
            <a:normAutofit/>
          </a:bodyPr>
          <a:lstStyle/>
          <a:p>
            <a:r>
              <a:rPr lang="es-US" sz="3200" b="1" dirty="0">
                <a:solidFill>
                  <a:srgbClr val="FF0000"/>
                </a:solidFill>
              </a:rPr>
              <a:t>Ejemplo07</a:t>
            </a:r>
            <a:r>
              <a:rPr lang="es-US" sz="3200" dirty="0"/>
              <a:t> – Uso del método </a:t>
            </a:r>
            <a:r>
              <a:rPr lang="es-US" sz="3200" dirty="0" err="1"/>
              <a:t>Get</a:t>
            </a:r>
            <a:r>
              <a:rPr lang="es-US" sz="3200" dirty="0"/>
              <a:t> y Post</a:t>
            </a:r>
            <a:endParaRPr lang="es-PE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29F42D-BDE9-4629-A46E-FC3417C75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8" r="36904" b="38104"/>
          <a:stretch/>
        </p:blipFill>
        <p:spPr>
          <a:xfrm>
            <a:off x="2172749" y="1071694"/>
            <a:ext cx="7013196" cy="54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1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9CE58BF-3325-433D-97D1-0A06709E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9" t="8074" r="21215" b="74556"/>
          <a:stretch/>
        </p:blipFill>
        <p:spPr>
          <a:xfrm>
            <a:off x="553673" y="1424028"/>
            <a:ext cx="11318321" cy="23845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2833C6-AE55-4D46-A88A-977C205860D4}"/>
              </a:ext>
            </a:extLst>
          </p:cNvPr>
          <p:cNvSpPr txBox="1"/>
          <p:nvPr/>
        </p:nvSpPr>
        <p:spPr>
          <a:xfrm>
            <a:off x="3171039" y="714942"/>
            <a:ext cx="56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https://flask-sqlalchemy.palletsprojects.com/en/2.x/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89BB12-31EB-4471-AE18-0D1F151E2570}"/>
              </a:ext>
            </a:extLst>
          </p:cNvPr>
          <p:cNvSpPr txBox="1"/>
          <p:nvPr/>
        </p:nvSpPr>
        <p:spPr>
          <a:xfrm>
            <a:off x="4739780" y="4941116"/>
            <a:ext cx="315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pip</a:t>
            </a:r>
            <a:r>
              <a:rPr lang="es-PE" dirty="0"/>
              <a:t> </a:t>
            </a:r>
            <a:r>
              <a:rPr lang="es-PE" dirty="0" err="1"/>
              <a:t>install</a:t>
            </a:r>
            <a:r>
              <a:rPr lang="es-PE" dirty="0"/>
              <a:t> </a:t>
            </a:r>
            <a:r>
              <a:rPr lang="es-PE" dirty="0" err="1"/>
              <a:t>flask_sqlalchemy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45742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F7857D4-60D0-4756-942D-4F1B6D112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0" t="6361" r="44472" b="67217"/>
          <a:stretch/>
        </p:blipFill>
        <p:spPr>
          <a:xfrm>
            <a:off x="1501628" y="1107347"/>
            <a:ext cx="9118834" cy="34434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05C31FF-E35B-4AA9-BF38-482907141713}"/>
              </a:ext>
            </a:extLst>
          </p:cNvPr>
          <p:cNvSpPr txBox="1"/>
          <p:nvPr/>
        </p:nvSpPr>
        <p:spPr>
          <a:xfrm>
            <a:off x="964734" y="5041783"/>
            <a:ext cx="971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Este paquete contiene una biblioteca cliente MySQL pura de Python, basada en PEP 249 .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7133B5-31BF-4C23-A079-E655DAEEA4A3}"/>
              </a:ext>
            </a:extLst>
          </p:cNvPr>
          <p:cNvSpPr txBox="1"/>
          <p:nvPr/>
        </p:nvSpPr>
        <p:spPr>
          <a:xfrm>
            <a:off x="4622333" y="5750653"/>
            <a:ext cx="355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/>
              <a:t>pip install pymysql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43B837-2895-47A3-820C-8E2213F32947}"/>
              </a:ext>
            </a:extLst>
          </p:cNvPr>
          <p:cNvSpPr txBox="1"/>
          <p:nvPr/>
        </p:nvSpPr>
        <p:spPr>
          <a:xfrm>
            <a:off x="4278386" y="568246"/>
            <a:ext cx="446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/>
              <a:t>https://pypi.org/project/PyMySQL/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993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7FD0D6-7745-4046-AD03-617471B51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7339" r="31468" b="19755"/>
          <a:stretch/>
        </p:blipFill>
        <p:spPr>
          <a:xfrm>
            <a:off x="3976382" y="117733"/>
            <a:ext cx="8011487" cy="662253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ADB5B59-D166-4559-B19E-423419CE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7" y="784472"/>
            <a:ext cx="2710343" cy="3183521"/>
          </a:xfrm>
        </p:spPr>
        <p:txBody>
          <a:bodyPr>
            <a:normAutofit/>
          </a:bodyPr>
          <a:lstStyle/>
          <a:p>
            <a:r>
              <a:rPr lang="es-US" sz="3200" b="1" dirty="0">
                <a:solidFill>
                  <a:srgbClr val="FF0000"/>
                </a:solidFill>
              </a:rPr>
              <a:t>Ejemplo08</a:t>
            </a:r>
            <a:r>
              <a:rPr lang="es-US" sz="3200" dirty="0"/>
              <a:t> – </a:t>
            </a:r>
            <a:r>
              <a:rPr lang="es-US" sz="3200" dirty="0" err="1"/>
              <a:t>Crud</a:t>
            </a:r>
            <a:r>
              <a:rPr lang="es-US" sz="3200" dirty="0"/>
              <a:t> en MYSQL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912232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6F24C35-5D9F-4D18-8C17-375BFDD45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0" t="2691" r="50000" b="59878"/>
          <a:stretch/>
        </p:blipFill>
        <p:spPr>
          <a:xfrm>
            <a:off x="1686186" y="1182847"/>
            <a:ext cx="8286495" cy="55283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A9B2D1-EEC4-47E3-895C-A0FCFC9DBAFB}"/>
              </a:ext>
            </a:extLst>
          </p:cNvPr>
          <p:cNvSpPr txBox="1"/>
          <p:nvPr/>
        </p:nvSpPr>
        <p:spPr>
          <a:xfrm>
            <a:off x="4269997" y="570451"/>
            <a:ext cx="253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000" b="1" dirty="0" err="1"/>
              <a:t>templates</a:t>
            </a:r>
            <a:r>
              <a:rPr lang="es-US" sz="2000" b="1" dirty="0"/>
              <a:t>/index.html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4013513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2A9B2D1-EEC4-47E3-895C-A0FCFC9DBAFB}"/>
              </a:ext>
            </a:extLst>
          </p:cNvPr>
          <p:cNvSpPr txBox="1"/>
          <p:nvPr/>
        </p:nvSpPr>
        <p:spPr>
          <a:xfrm>
            <a:off x="4404221" y="176169"/>
            <a:ext cx="253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000" b="1" dirty="0" err="1"/>
              <a:t>templates</a:t>
            </a:r>
            <a:r>
              <a:rPr lang="es-US" sz="2000" b="1" dirty="0"/>
              <a:t>/lista.html</a:t>
            </a:r>
            <a:endParaRPr lang="es-PE" sz="20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3F6539-95DC-4E09-90D5-23A89129A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6" t="6850" r="50000" b="24649"/>
          <a:stretch/>
        </p:blipFill>
        <p:spPr>
          <a:xfrm>
            <a:off x="3309361" y="576279"/>
            <a:ext cx="4869905" cy="61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67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9518E3-03BF-454A-9A8F-85CADDD81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44" r="82454" b="31009"/>
          <a:stretch/>
        </p:blipFill>
        <p:spPr>
          <a:xfrm>
            <a:off x="3087149" y="2004970"/>
            <a:ext cx="6709284" cy="34730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6D51AB-7656-4597-A6D7-2BB7C91AC07A}"/>
              </a:ext>
            </a:extLst>
          </p:cNvPr>
          <p:cNvSpPr txBox="1"/>
          <p:nvPr/>
        </p:nvSpPr>
        <p:spPr>
          <a:xfrm>
            <a:off x="1803633" y="553673"/>
            <a:ext cx="771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Al momento de ejecutarse se creara la tabla en la base de datos </a:t>
            </a:r>
            <a:r>
              <a:rPr lang="es-US" dirty="0" err="1"/>
              <a:t>codiGO</a:t>
            </a:r>
            <a:r>
              <a:rPr lang="es-US" dirty="0"/>
              <a:t> , llene un registro para probar listar 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7036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8907A2C-0A1C-478E-8C32-F69113D11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8" t="44037" r="50000" b="10825"/>
          <a:stretch/>
        </p:blipFill>
        <p:spPr>
          <a:xfrm>
            <a:off x="2197916" y="293614"/>
            <a:ext cx="7365534" cy="60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42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6E127A-DD5B-4CE1-B139-616541312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9" t="2324" r="44817" b="34434"/>
          <a:stretch/>
        </p:blipFill>
        <p:spPr>
          <a:xfrm>
            <a:off x="2583809" y="679507"/>
            <a:ext cx="6266577" cy="60784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219B387-5F67-46B6-8349-A00A79FCC9FE}"/>
              </a:ext>
            </a:extLst>
          </p:cNvPr>
          <p:cNvSpPr txBox="1"/>
          <p:nvPr/>
        </p:nvSpPr>
        <p:spPr>
          <a:xfrm>
            <a:off x="4001548" y="310175"/>
            <a:ext cx="26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/>
              <a:t>Templates</a:t>
            </a:r>
            <a:r>
              <a:rPr lang="es-US" dirty="0"/>
              <a:t>/agregar.html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1109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359E-8DA4-4531-8320-DED1DD45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>
                <a:solidFill>
                  <a:srgbClr val="FF0000"/>
                </a:solidFill>
              </a:rPr>
              <a:t>Ejemplo01</a:t>
            </a:r>
            <a:r>
              <a:rPr lang="es-US" dirty="0"/>
              <a:t> – Popular Hola Mundo Salida </a:t>
            </a:r>
            <a:r>
              <a:rPr lang="es-US" dirty="0" err="1"/>
              <a:t>html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8B0108-CBD5-4CA3-804D-6CA35D19C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4" t="7217" r="37317" b="52783"/>
          <a:stretch/>
        </p:blipFill>
        <p:spPr>
          <a:xfrm>
            <a:off x="1241569" y="1434517"/>
            <a:ext cx="10003173" cy="51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4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481269C-BED4-4873-A7A8-0627D8BBF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0" t="5627" r="50000" b="60245"/>
          <a:stretch/>
        </p:blipFill>
        <p:spPr>
          <a:xfrm>
            <a:off x="1619076" y="696286"/>
            <a:ext cx="8233358" cy="5008227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26F02BE2-31C4-415D-95B9-E89B6AB7AA62}"/>
              </a:ext>
            </a:extLst>
          </p:cNvPr>
          <p:cNvSpPr/>
          <p:nvPr/>
        </p:nvSpPr>
        <p:spPr>
          <a:xfrm>
            <a:off x="629174" y="3783435"/>
            <a:ext cx="2340529" cy="8305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B8CECF-1891-469D-8AF0-6DD8FA01B0EC}"/>
              </a:ext>
            </a:extLst>
          </p:cNvPr>
          <p:cNvSpPr txBox="1"/>
          <p:nvPr/>
        </p:nvSpPr>
        <p:spPr>
          <a:xfrm>
            <a:off x="4253219" y="109057"/>
            <a:ext cx="253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000" b="1" dirty="0" err="1"/>
              <a:t>templates</a:t>
            </a:r>
            <a:r>
              <a:rPr lang="es-US" sz="2000" b="1" dirty="0"/>
              <a:t>/index.html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3931368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64383E7-6483-4F6C-8E34-EB5CDBDAA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3" t="37064" r="46124" b="34067"/>
          <a:stretch/>
        </p:blipFill>
        <p:spPr>
          <a:xfrm>
            <a:off x="1426126" y="1434517"/>
            <a:ext cx="9739619" cy="45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1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086B33-7B9D-40BC-812E-33E396F0F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7" t="6605" r="40688" b="23181"/>
          <a:stretch/>
        </p:blipFill>
        <p:spPr>
          <a:xfrm>
            <a:off x="3271706" y="293615"/>
            <a:ext cx="6417578" cy="6318506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C82CFAC-EC6D-4F00-8DC3-DC5DEF079106}"/>
              </a:ext>
            </a:extLst>
          </p:cNvPr>
          <p:cNvSpPr/>
          <p:nvPr/>
        </p:nvSpPr>
        <p:spPr>
          <a:xfrm>
            <a:off x="2281806" y="4672668"/>
            <a:ext cx="2541864" cy="45300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CE6624-3398-4CBF-87B3-20E7B2760731}"/>
              </a:ext>
            </a:extLst>
          </p:cNvPr>
          <p:cNvSpPr txBox="1"/>
          <p:nvPr/>
        </p:nvSpPr>
        <p:spPr>
          <a:xfrm>
            <a:off x="343949" y="1384183"/>
            <a:ext cx="253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000" b="1" dirty="0" err="1"/>
              <a:t>templates</a:t>
            </a:r>
            <a:r>
              <a:rPr lang="es-US" sz="2000" b="1" dirty="0"/>
              <a:t>/lista.html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1496216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5B87D3B-6097-4978-A373-881EAA964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1" t="27401" r="42340" b="26606"/>
          <a:stretch/>
        </p:blipFill>
        <p:spPr>
          <a:xfrm>
            <a:off x="1510019" y="604007"/>
            <a:ext cx="8707772" cy="57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7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64110A7-6A1D-4BA7-B3A5-20055FFB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4" t="5260" r="31881" b="33334"/>
          <a:stretch/>
        </p:blipFill>
        <p:spPr>
          <a:xfrm>
            <a:off x="1694576" y="561648"/>
            <a:ext cx="8992998" cy="62963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BE39D8-D4C0-41B4-9E56-7EECA0CCEBC3}"/>
              </a:ext>
            </a:extLst>
          </p:cNvPr>
          <p:cNvSpPr txBox="1"/>
          <p:nvPr/>
        </p:nvSpPr>
        <p:spPr>
          <a:xfrm>
            <a:off x="3993159" y="192316"/>
            <a:ext cx="26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/>
              <a:t>Templates</a:t>
            </a:r>
            <a:r>
              <a:rPr lang="es-US" dirty="0"/>
              <a:t>/actualizar.html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13406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01EF365-7ACF-4C7B-94C1-305A0C3CD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5" t="5994" r="38074" b="22447"/>
          <a:stretch/>
        </p:blipFill>
        <p:spPr>
          <a:xfrm>
            <a:off x="3288485" y="167779"/>
            <a:ext cx="6795082" cy="6329813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4C6EE24-A816-4418-AB37-525AA29E6E94}"/>
              </a:ext>
            </a:extLst>
          </p:cNvPr>
          <p:cNvSpPr/>
          <p:nvPr/>
        </p:nvSpPr>
        <p:spPr>
          <a:xfrm>
            <a:off x="2172749" y="4706224"/>
            <a:ext cx="2634143" cy="4446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E970D0-C2B1-45FD-9E75-327355BEF540}"/>
              </a:ext>
            </a:extLst>
          </p:cNvPr>
          <p:cNvSpPr txBox="1"/>
          <p:nvPr/>
        </p:nvSpPr>
        <p:spPr>
          <a:xfrm>
            <a:off x="755010" y="1166070"/>
            <a:ext cx="253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000" b="1" dirty="0" err="1"/>
              <a:t>templates</a:t>
            </a:r>
            <a:r>
              <a:rPr lang="es-US" sz="2000" b="1" dirty="0"/>
              <a:t>/lista.html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67960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359E-8DA4-4531-8320-DED1DD45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37851"/>
            <a:ext cx="10515600" cy="1325563"/>
          </a:xfrm>
        </p:spPr>
        <p:txBody>
          <a:bodyPr>
            <a:normAutofit/>
          </a:bodyPr>
          <a:lstStyle/>
          <a:p>
            <a:r>
              <a:rPr lang="es-US" sz="3200" b="1" dirty="0">
                <a:solidFill>
                  <a:srgbClr val="FF0000"/>
                </a:solidFill>
              </a:rPr>
              <a:t>Ejemplo02</a:t>
            </a:r>
            <a:r>
              <a:rPr lang="es-US" sz="3200" dirty="0"/>
              <a:t> – Imprimir diccionarios con imágenes y </a:t>
            </a:r>
            <a:r>
              <a:rPr lang="es-US" sz="3200" dirty="0" err="1"/>
              <a:t>templates</a:t>
            </a:r>
            <a:endParaRPr lang="es-PE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39AD77-9553-4020-A1ED-EBD80319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8" t="5324" r="13372" b="23547"/>
          <a:stretch/>
        </p:blipFill>
        <p:spPr>
          <a:xfrm>
            <a:off x="1241569" y="1045176"/>
            <a:ext cx="9546673" cy="56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41BA4-BB33-40E3-BDBF-3DA71F2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Plantilla </a:t>
            </a:r>
            <a:r>
              <a:rPr lang="es-US" dirty="0" err="1"/>
              <a:t>templates</a:t>
            </a:r>
            <a:r>
              <a:rPr lang="es-US" dirty="0"/>
              <a:t>/authors.html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33DA12-4FF1-4135-BEC9-B519A2D52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5" t="3181" r="23349" b="60489"/>
          <a:stretch/>
        </p:blipFill>
        <p:spPr>
          <a:xfrm>
            <a:off x="838200" y="1988191"/>
            <a:ext cx="10559622" cy="37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0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41BA4-BB33-40E3-BDBF-3DA71F2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Plantilla </a:t>
            </a:r>
            <a:r>
              <a:rPr lang="es-US" dirty="0" err="1"/>
              <a:t>templates</a:t>
            </a:r>
            <a:r>
              <a:rPr lang="es-US" dirty="0"/>
              <a:t>/author.html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D0CD2C-DE69-4A10-B98C-53E74AAC3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3058" r="28647" b="53517"/>
          <a:stretch/>
        </p:blipFill>
        <p:spPr>
          <a:xfrm>
            <a:off x="838200" y="1476259"/>
            <a:ext cx="10768059" cy="50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359E-8DA4-4531-8320-DED1DD45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37851"/>
            <a:ext cx="10515600" cy="1325563"/>
          </a:xfrm>
        </p:spPr>
        <p:txBody>
          <a:bodyPr>
            <a:normAutofit/>
          </a:bodyPr>
          <a:lstStyle/>
          <a:p>
            <a:r>
              <a:rPr lang="es-US" sz="3200" b="1" dirty="0">
                <a:solidFill>
                  <a:srgbClr val="FF0000"/>
                </a:solidFill>
              </a:rPr>
              <a:t>Ejemplo03</a:t>
            </a:r>
            <a:r>
              <a:rPr lang="es-US" sz="3200" dirty="0"/>
              <a:t> – Formularios con </a:t>
            </a:r>
            <a:r>
              <a:rPr lang="es-US" sz="3200" dirty="0" err="1"/>
              <a:t>get</a:t>
            </a:r>
            <a:r>
              <a:rPr lang="es-US" sz="3200" dirty="0"/>
              <a:t> y post</a:t>
            </a:r>
            <a:endParaRPr lang="es-PE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EF1C3F-976C-43FE-847E-0E9213B0E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8" t="5505" r="10207" b="42139"/>
          <a:stretch/>
        </p:blipFill>
        <p:spPr>
          <a:xfrm>
            <a:off x="134224" y="1075888"/>
            <a:ext cx="11862507" cy="49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D232D77-8819-46FE-8791-7C4BE1FE6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0" t="7706" r="17706" b="17432"/>
          <a:stretch/>
        </p:blipFill>
        <p:spPr>
          <a:xfrm>
            <a:off x="1536583" y="713064"/>
            <a:ext cx="9118833" cy="607260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C6D70F5-BFBC-4E2B-88E8-00730BA1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9"/>
            <a:ext cx="10515600" cy="750611"/>
          </a:xfrm>
        </p:spPr>
        <p:txBody>
          <a:bodyPr>
            <a:normAutofit/>
          </a:bodyPr>
          <a:lstStyle/>
          <a:p>
            <a:r>
              <a:rPr lang="es-US" sz="3200" dirty="0"/>
              <a:t>Plantilla </a:t>
            </a:r>
            <a:r>
              <a:rPr lang="es-US" sz="3200" dirty="0" err="1"/>
              <a:t>templates</a:t>
            </a:r>
            <a:r>
              <a:rPr lang="es-US" sz="3200" dirty="0"/>
              <a:t>/basic_form.html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98529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C6D70F5-BFBC-4E2B-88E8-00730BA1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9"/>
            <a:ext cx="10515600" cy="750611"/>
          </a:xfrm>
        </p:spPr>
        <p:txBody>
          <a:bodyPr>
            <a:normAutofit/>
          </a:bodyPr>
          <a:lstStyle/>
          <a:p>
            <a:r>
              <a:rPr lang="es-US" sz="3200" dirty="0"/>
              <a:t>Plantilla </a:t>
            </a:r>
            <a:r>
              <a:rPr lang="es-US" sz="3200" dirty="0" err="1"/>
              <a:t>templates</a:t>
            </a:r>
            <a:r>
              <a:rPr lang="es-US" sz="3200" dirty="0"/>
              <a:t>/basic_form_result.html</a:t>
            </a:r>
            <a:endParaRPr lang="es-PE" sz="3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663E84-CD6E-499A-9008-91E566CBD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0" r="41376" b="57553"/>
          <a:stretch/>
        </p:blipFill>
        <p:spPr>
          <a:xfrm>
            <a:off x="1543574" y="1249959"/>
            <a:ext cx="8665828" cy="52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655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416</Words>
  <Application>Microsoft Office PowerPoint</Application>
  <PresentationFormat>Panorámica</PresentationFormat>
  <Paragraphs>40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Flask </vt:lpstr>
      <vt:lpstr>Diferencia entre GET y POST</vt:lpstr>
      <vt:lpstr>Ejemplo01 – Popular Hola Mundo Salida html</vt:lpstr>
      <vt:lpstr>Ejemplo02 – Imprimir diccionarios con imágenes y templates</vt:lpstr>
      <vt:lpstr>Plantilla templates/authors.html</vt:lpstr>
      <vt:lpstr>Plantilla templates/author.html</vt:lpstr>
      <vt:lpstr>Ejemplo03 – Formularios con get y post</vt:lpstr>
      <vt:lpstr>Plantilla templates/basic_form.html</vt:lpstr>
      <vt:lpstr>Plantilla templates/basic_form_result.html</vt:lpstr>
      <vt:lpstr>Ejemplo04 – Formularios con get y post y boostratp</vt:lpstr>
      <vt:lpstr>Plantilla templates/form_with_static.html</vt:lpstr>
      <vt:lpstr>Plantilla templates/basic_form_result.html</vt:lpstr>
      <vt:lpstr>Ejemplo05 – Insertar Registros a una tabla SQLITE</vt:lpstr>
      <vt:lpstr>Config.py</vt:lpstr>
      <vt:lpstr>Plantilla templates/child_template_form.html</vt:lpstr>
      <vt:lpstr>Plantilla templates/base.html</vt:lpstr>
      <vt:lpstr>Ejemplo06 – Recuperar Registros a una tabla SQLITE</vt:lpstr>
      <vt:lpstr>Plantilla templates/authorsbd.html</vt:lpstr>
      <vt:lpstr>Ejemplo06 – Recuperar Registros a una tabla SQLITE con plantilla</vt:lpstr>
      <vt:lpstr>Plantilla templates/authors_template_engine.html</vt:lpstr>
      <vt:lpstr>Ejemplo07 – Uso del método Get y Post</vt:lpstr>
      <vt:lpstr>Presentación de PowerPoint</vt:lpstr>
      <vt:lpstr>Presentación de PowerPoint</vt:lpstr>
      <vt:lpstr>Ejemplo08 – Crud en MYSQL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Armando Ruiz</dc:creator>
  <cp:lastModifiedBy>Armando Ruiz</cp:lastModifiedBy>
  <cp:revision>18</cp:revision>
  <dcterms:created xsi:type="dcterms:W3CDTF">2019-08-28T15:32:09Z</dcterms:created>
  <dcterms:modified xsi:type="dcterms:W3CDTF">2019-08-29T05:23:43Z</dcterms:modified>
</cp:coreProperties>
</file>